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  <p:sldMasterId id="2147483656" r:id="rId2"/>
  </p:sldMasterIdLst>
  <p:notesMasterIdLst>
    <p:notesMasterId r:id="rId25"/>
  </p:notesMasterIdLst>
  <p:sldIdLst>
    <p:sldId id="256" r:id="rId3"/>
    <p:sldId id="257" r:id="rId4"/>
    <p:sldId id="284" r:id="rId5"/>
    <p:sldId id="259" r:id="rId6"/>
    <p:sldId id="266" r:id="rId7"/>
    <p:sldId id="263" r:id="rId8"/>
    <p:sldId id="283" r:id="rId9"/>
    <p:sldId id="270" r:id="rId10"/>
    <p:sldId id="282" r:id="rId11"/>
    <p:sldId id="262" r:id="rId12"/>
    <p:sldId id="267" r:id="rId13"/>
    <p:sldId id="261" r:id="rId14"/>
    <p:sldId id="268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73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55" d="100"/>
          <a:sy n="155" d="100"/>
        </p:scale>
        <p:origin x="792" y="8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56342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512700" y="1991850"/>
            <a:ext cx="8118599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7200"/>
            </a:lvl1pPr>
            <a:lvl2pPr lvl="1" algn="ctr">
              <a:spcBef>
                <a:spcPts val="0"/>
              </a:spcBef>
              <a:buSzPct val="100000"/>
              <a:defRPr sz="7200"/>
            </a:lvl2pPr>
            <a:lvl3pPr lvl="2" algn="ctr">
              <a:spcBef>
                <a:spcPts val="0"/>
              </a:spcBef>
              <a:buSzPct val="100000"/>
              <a:defRPr sz="7200"/>
            </a:lvl3pPr>
            <a:lvl4pPr lvl="3" algn="ctr">
              <a:spcBef>
                <a:spcPts val="0"/>
              </a:spcBef>
              <a:buSzPct val="100000"/>
              <a:defRPr sz="7200"/>
            </a:lvl4pPr>
            <a:lvl5pPr lvl="4" algn="ctr">
              <a:spcBef>
                <a:spcPts val="0"/>
              </a:spcBef>
              <a:buSzPct val="100000"/>
              <a:defRPr sz="7200"/>
            </a:lvl5pPr>
            <a:lvl6pPr lvl="5" algn="ctr">
              <a:spcBef>
                <a:spcPts val="0"/>
              </a:spcBef>
              <a:buSzPct val="100000"/>
              <a:defRPr sz="7200"/>
            </a:lvl6pPr>
            <a:lvl7pPr lvl="6" algn="ctr">
              <a:spcBef>
                <a:spcPts val="0"/>
              </a:spcBef>
              <a:buSzPct val="100000"/>
              <a:defRPr sz="7200"/>
            </a:lvl7pPr>
            <a:lvl8pPr lvl="7" algn="ctr">
              <a:spcBef>
                <a:spcPts val="0"/>
              </a:spcBef>
              <a:buSzPct val="100000"/>
              <a:defRPr sz="7200"/>
            </a:lvl8pPr>
            <a:lvl9pPr lvl="8" algn="ctr"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F9C8-C246-9D4A-83C5-AE6C6420645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98D9-3663-9646-968E-0A27B1FC855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2774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F9C8-C246-9D4A-83C5-AE6C6420645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98D9-3663-9646-968E-0A27B1FC855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3501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F9C8-C246-9D4A-83C5-AE6C6420645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98D9-3663-9646-968E-0A27B1FC855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4272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F9C8-C246-9D4A-83C5-AE6C6420645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98D9-3663-9646-968E-0A27B1FC855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5570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F9C8-C246-9D4A-83C5-AE6C6420645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98D9-3663-9646-968E-0A27B1FC855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8259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F9C8-C246-9D4A-83C5-AE6C6420645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98D9-3663-9646-968E-0A27B1FC855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5040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F9C8-C246-9D4A-83C5-AE6C6420645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98D9-3663-9646-968E-0A27B1FC855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5058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F9C8-C246-9D4A-83C5-AE6C6420645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98D9-3663-9646-968E-0A27B1FC855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4473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851725" y="1583350"/>
            <a:ext cx="5440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135200" y="3812000"/>
            <a:ext cx="4873500" cy="1331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algn="ctr" rtl="0">
              <a:spcBef>
                <a:spcPts val="0"/>
              </a:spcBef>
              <a:buSzPct val="100000"/>
              <a:buNone/>
              <a:defRPr sz="3000"/>
            </a:lvl2pPr>
            <a:lvl3pPr lvl="2" algn="ctr" rtl="0">
              <a:spcBef>
                <a:spcPts val="0"/>
              </a:spcBef>
              <a:buSzPct val="100000"/>
              <a:buNone/>
              <a:defRPr sz="3000"/>
            </a:lvl3pPr>
            <a:lvl4pPr lvl="3" algn="ctr" rtl="0">
              <a:spcBef>
                <a:spcPts val="0"/>
              </a:spcBef>
              <a:buSzPct val="100000"/>
              <a:buNone/>
              <a:defRPr sz="3000"/>
            </a:lvl4pPr>
            <a:lvl5pPr lvl="4" algn="ctr" rtl="0">
              <a:spcBef>
                <a:spcPts val="0"/>
              </a:spcBef>
              <a:buSzPct val="100000"/>
              <a:buNone/>
              <a:defRPr sz="3000"/>
            </a:lvl5pPr>
            <a:lvl6pPr lvl="5" algn="ctr" rtl="0">
              <a:spcBef>
                <a:spcPts val="0"/>
              </a:spcBef>
              <a:buSzPct val="100000"/>
              <a:buNone/>
              <a:defRPr sz="3000"/>
            </a:lvl6pPr>
            <a:lvl7pPr lvl="6" algn="ctr" rtl="0">
              <a:spcBef>
                <a:spcPts val="0"/>
              </a:spcBef>
              <a:buSzPct val="100000"/>
              <a:buNone/>
              <a:defRPr sz="3000"/>
            </a:lvl7pPr>
            <a:lvl8pPr lvl="7" algn="ctr" rtl="0">
              <a:spcBef>
                <a:spcPts val="0"/>
              </a:spcBef>
              <a:buSzPct val="100000"/>
              <a:buNone/>
              <a:defRPr sz="3000"/>
            </a:lvl8pPr>
            <a:lvl9pPr lvl="8" algn="ctr" rtl="0">
              <a:spcBef>
                <a:spcPts val="0"/>
              </a:spcBef>
              <a:buSzPct val="100000"/>
              <a:buNone/>
              <a:defRPr sz="3000"/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 rot="10800000">
            <a:off x="4169399" y="3812000"/>
            <a:ext cx="805200" cy="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1272675" y="2143050"/>
            <a:ext cx="6598500" cy="857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36500" y="3727575"/>
            <a:ext cx="6671100" cy="1198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2675" y="2143050"/>
            <a:ext cx="6598500" cy="857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252325"/>
            <a:ext cx="8229600" cy="890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F9C8-C246-9D4A-83C5-AE6C6420645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98D9-3663-9646-968E-0A27B1FC855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8235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F9C8-C246-9D4A-83C5-AE6C6420645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98D9-3663-9646-968E-0A27B1FC855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9822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5F9C8-C246-9D4A-83C5-AE6C64206456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3/7/16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98D9-3663-9646-968E-0A27B1FC855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9200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5975" y="0"/>
            <a:ext cx="9144000" cy="5143499"/>
          </a:xfrm>
          <a:prstGeom prst="rect">
            <a:avLst/>
          </a:prstGeom>
          <a:solidFill>
            <a:srgbClr val="161732">
              <a:alpha val="3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272675" y="2143050"/>
            <a:ext cx="65985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1236500" y="3727575"/>
            <a:ext cx="6671100" cy="119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Playfair Display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Playfair Display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Playfair Display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Playfair Display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Playfair Display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Playfair Display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Playfair Display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Playfair Display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Playfair Display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1915F9C8-C246-9D4A-83C5-AE6C64206456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57200"/>
              <a:t>3/7/16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53D398D9-3663-9646-968E-0A27B1FC855E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45720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3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ctrTitle"/>
          </p:nvPr>
        </p:nvSpPr>
        <p:spPr>
          <a:xfrm>
            <a:off x="240071" y="962957"/>
            <a:ext cx="8631299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dirty="0" smtClean="0"/>
              <a:t>Getty Research Portal Reboot:</a:t>
            </a:r>
            <a:endParaRPr lang="en" sz="6000" dirty="0"/>
          </a:p>
        </p:txBody>
      </p:sp>
      <p:sp>
        <p:nvSpPr>
          <p:cNvPr id="3" name="Shape 31"/>
          <p:cNvSpPr txBox="1">
            <a:spLocks/>
          </p:cNvSpPr>
          <p:nvPr/>
        </p:nvSpPr>
        <p:spPr>
          <a:xfrm>
            <a:off x="582398" y="2804050"/>
            <a:ext cx="8118599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7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7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7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7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7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7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7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7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7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dirty="0" smtClean="0"/>
              <a:t>Angular &amp; Elasticsearch </a:t>
            </a:r>
          </a:p>
          <a:p>
            <a:r>
              <a:rPr lang="en-US" sz="3600" dirty="0" smtClean="0"/>
              <a:t>for Metadata Search Aggregation</a:t>
            </a:r>
            <a:endParaRPr lang="en" sz="36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ctrTitle" idx="4294967295"/>
          </p:nvPr>
        </p:nvSpPr>
        <p:spPr>
          <a:xfrm>
            <a:off x="-131097" y="1449388"/>
            <a:ext cx="9144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/>
              <a:t>What is </a:t>
            </a:r>
            <a:r>
              <a:rPr lang="en-US" dirty="0" err="1" smtClean="0"/>
              <a:t>AngularJS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What is Elasticsearch?</a:t>
            </a:r>
            <a:br>
              <a:rPr lang="en-US" dirty="0" smtClean="0"/>
            </a:br>
            <a:r>
              <a:rPr lang="en-US" dirty="0"/>
              <a:t>W</a:t>
            </a:r>
            <a:r>
              <a:rPr lang="en-US" dirty="0" smtClean="0"/>
              <a:t>hy use them?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598129" y="553501"/>
            <a:ext cx="7658143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000" dirty="0" smtClean="0"/>
              <a:t>Two way data-binding</a:t>
            </a:r>
            <a:endParaRPr lang="en" sz="5000" dirty="0"/>
          </a:p>
        </p:txBody>
      </p:sp>
      <p:pic>
        <p:nvPicPr>
          <p:cNvPr id="3" name="Picture 2" descr="Two_Way_Data_Bind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49" y="1513552"/>
            <a:ext cx="3482258" cy="252463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93291" y="758340"/>
            <a:ext cx="7906774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5000" dirty="0" err="1"/>
              <a:t>m</a:t>
            </a:r>
            <a:r>
              <a:rPr lang="en-US" sz="5000" dirty="0" err="1" smtClean="0"/>
              <a:t>adewithangular.com</a:t>
            </a:r>
            <a:endParaRPr lang="en" sz="5000" dirty="0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236500" y="3727575"/>
            <a:ext cx="6671100" cy="1198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2" name="Picture 1" descr="paypal_checko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6" y="2048717"/>
            <a:ext cx="2241604" cy="1678858"/>
          </a:xfrm>
          <a:prstGeom prst="rect">
            <a:avLst/>
          </a:prstGeom>
        </p:spPr>
      </p:pic>
      <p:pic>
        <p:nvPicPr>
          <p:cNvPr id="3" name="Picture 2" descr="healthcare_gov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806" y="2002708"/>
            <a:ext cx="2245987" cy="1670335"/>
          </a:xfrm>
          <a:prstGeom prst="rect">
            <a:avLst/>
          </a:prstGeom>
        </p:spPr>
      </p:pic>
      <p:pic>
        <p:nvPicPr>
          <p:cNvPr id="4" name="Picture 3" descr="weather_channe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526" y="2048717"/>
            <a:ext cx="2214990" cy="162432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58"/>
          <p:cNvSpPr txBox="1">
            <a:spLocks/>
          </p:cNvSpPr>
          <p:nvPr/>
        </p:nvSpPr>
        <p:spPr>
          <a:xfrm>
            <a:off x="90129" y="477886"/>
            <a:ext cx="8742516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5400" dirty="0" err="1" smtClean="0"/>
              <a:t>ElasticSearch</a:t>
            </a:r>
            <a:r>
              <a:rPr lang="en-US" sz="5400" dirty="0" smtClean="0"/>
              <a:t>: </a:t>
            </a:r>
          </a:p>
          <a:p>
            <a:r>
              <a:rPr lang="en-US" sz="5400" dirty="0" smtClean="0"/>
              <a:t>How do you use it?</a:t>
            </a:r>
            <a:endParaRPr lang="en" sz="5400" dirty="0"/>
          </a:p>
        </p:txBody>
      </p:sp>
      <p:sp>
        <p:nvSpPr>
          <p:cNvPr id="6" name="Shape 158"/>
          <p:cNvSpPr txBox="1">
            <a:spLocks/>
          </p:cNvSpPr>
          <p:nvPr/>
        </p:nvSpPr>
        <p:spPr>
          <a:xfrm>
            <a:off x="1507612" y="1909934"/>
            <a:ext cx="5735485" cy="16243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ja-JP" sz="6600" dirty="0"/>
              <a:t>¯\_(</a:t>
            </a:r>
            <a:r>
              <a:rPr lang="ja-JP" altLang="en-US" sz="6600" dirty="0"/>
              <a:t>ツ</a:t>
            </a:r>
            <a:r>
              <a:rPr lang="en-US" altLang="ja-JP" sz="6600" dirty="0"/>
              <a:t>)_/¯</a:t>
            </a:r>
            <a:endParaRPr lang="en" sz="6600" dirty="0"/>
          </a:p>
        </p:txBody>
      </p:sp>
      <p:sp>
        <p:nvSpPr>
          <p:cNvPr id="4" name="Shape 158"/>
          <p:cNvSpPr txBox="1">
            <a:spLocks/>
          </p:cNvSpPr>
          <p:nvPr/>
        </p:nvSpPr>
        <p:spPr>
          <a:xfrm>
            <a:off x="1799304" y="3558457"/>
            <a:ext cx="5596194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5400" dirty="0" smtClean="0"/>
              <a:t>Let’s ask Adam! </a:t>
            </a:r>
            <a:endParaRPr lang="en" sz="54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_Pre-Alpha Portal Angular App Architecture F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369"/>
            <a:ext cx="9144000" cy="330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40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pha Portal Angular App Architecture F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677"/>
            <a:ext cx="9144000" cy="309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9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_homep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78728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9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_initial_resul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4805311"/>
          </a:xfrm>
          <a:prstGeom prst="rect">
            <a:avLst/>
          </a:prstGeom>
        </p:spPr>
      </p:pic>
      <p:sp>
        <p:nvSpPr>
          <p:cNvPr id="3" name="Cloud 2"/>
          <p:cNvSpPr/>
          <p:nvPr/>
        </p:nvSpPr>
        <p:spPr>
          <a:xfrm rot="232188">
            <a:off x="4605406" y="960047"/>
            <a:ext cx="1890917" cy="592476"/>
          </a:xfrm>
          <a:prstGeom prst="cloud">
            <a:avLst/>
          </a:prstGeom>
          <a:noFill/>
          <a:ln w="127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Cloud 3"/>
          <p:cNvSpPr/>
          <p:nvPr/>
        </p:nvSpPr>
        <p:spPr>
          <a:xfrm rot="1177763">
            <a:off x="933360" y="2856522"/>
            <a:ext cx="1349583" cy="963469"/>
          </a:xfrm>
          <a:prstGeom prst="cloud">
            <a:avLst/>
          </a:prstGeom>
          <a:noFill/>
          <a:ln w="127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Cloud 4"/>
          <p:cNvSpPr/>
          <p:nvPr/>
        </p:nvSpPr>
        <p:spPr>
          <a:xfrm rot="1177763">
            <a:off x="1059922" y="1522276"/>
            <a:ext cx="1349583" cy="963469"/>
          </a:xfrm>
          <a:prstGeom prst="cloud">
            <a:avLst/>
          </a:prstGeom>
          <a:noFill/>
          <a:ln w="127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09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_first_filtered_resul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73"/>
            <a:ext cx="9144000" cy="4816769"/>
          </a:xfrm>
          <a:prstGeom prst="rect">
            <a:avLst/>
          </a:prstGeom>
        </p:spPr>
      </p:pic>
      <p:sp>
        <p:nvSpPr>
          <p:cNvPr id="5" name="Cloud 4"/>
          <p:cNvSpPr/>
          <p:nvPr/>
        </p:nvSpPr>
        <p:spPr>
          <a:xfrm rot="1177763">
            <a:off x="837229" y="1497736"/>
            <a:ext cx="1373045" cy="908852"/>
          </a:xfrm>
          <a:prstGeom prst="cloud">
            <a:avLst/>
          </a:prstGeom>
          <a:noFill/>
          <a:ln w="127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Cloud 5"/>
          <p:cNvSpPr/>
          <p:nvPr/>
        </p:nvSpPr>
        <p:spPr>
          <a:xfrm rot="1177763">
            <a:off x="1154477" y="3160783"/>
            <a:ext cx="1349583" cy="963469"/>
          </a:xfrm>
          <a:prstGeom prst="cloud">
            <a:avLst/>
          </a:prstGeom>
          <a:noFill/>
          <a:ln w="127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Cloud 6"/>
          <p:cNvSpPr/>
          <p:nvPr/>
        </p:nvSpPr>
        <p:spPr>
          <a:xfrm rot="232188">
            <a:off x="4605406" y="1306765"/>
            <a:ext cx="1890917" cy="592476"/>
          </a:xfrm>
          <a:prstGeom prst="cloud">
            <a:avLst/>
          </a:prstGeom>
          <a:noFill/>
          <a:ln w="127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09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_second_filtered_resul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76000"/>
          </a:xfrm>
          <a:prstGeom prst="rect">
            <a:avLst/>
          </a:prstGeom>
        </p:spPr>
      </p:pic>
      <p:sp>
        <p:nvSpPr>
          <p:cNvPr id="3" name="Cloud 2"/>
          <p:cNvSpPr/>
          <p:nvPr/>
        </p:nvSpPr>
        <p:spPr>
          <a:xfrm rot="1177763">
            <a:off x="819322" y="1269073"/>
            <a:ext cx="1349583" cy="963469"/>
          </a:xfrm>
          <a:prstGeom prst="cloud">
            <a:avLst/>
          </a:prstGeom>
          <a:noFill/>
          <a:ln w="127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Cloud 3"/>
          <p:cNvSpPr/>
          <p:nvPr/>
        </p:nvSpPr>
        <p:spPr>
          <a:xfrm rot="1177763">
            <a:off x="1154477" y="3160783"/>
            <a:ext cx="1349583" cy="963469"/>
          </a:xfrm>
          <a:prstGeom prst="cloud">
            <a:avLst/>
          </a:prstGeom>
          <a:noFill/>
          <a:ln w="127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Cloud 4"/>
          <p:cNvSpPr/>
          <p:nvPr/>
        </p:nvSpPr>
        <p:spPr>
          <a:xfrm rot="232188">
            <a:off x="4605406" y="1174234"/>
            <a:ext cx="1890917" cy="592476"/>
          </a:xfrm>
          <a:prstGeom prst="cloud">
            <a:avLst/>
          </a:prstGeom>
          <a:noFill/>
          <a:ln w="127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09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1272675" y="381000"/>
            <a:ext cx="65985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 dirty="0" smtClean="0"/>
              <a:t>What is the Portal?</a:t>
            </a:r>
            <a:endParaRPr lang="en" sz="4800" dirty="0"/>
          </a:p>
        </p:txBody>
      </p:sp>
      <p:pic>
        <p:nvPicPr>
          <p:cNvPr id="5" name="Picture 4" descr="New_Portal_deskto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58" y="1275116"/>
            <a:ext cx="5620774" cy="333111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_third_different_category_filter_resul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66138"/>
          </a:xfrm>
          <a:prstGeom prst="rect">
            <a:avLst/>
          </a:prstGeom>
        </p:spPr>
      </p:pic>
      <p:sp>
        <p:nvSpPr>
          <p:cNvPr id="4" name="Cloud 3"/>
          <p:cNvSpPr/>
          <p:nvPr/>
        </p:nvSpPr>
        <p:spPr>
          <a:xfrm rot="1177763">
            <a:off x="925159" y="2816836"/>
            <a:ext cx="1349583" cy="963469"/>
          </a:xfrm>
          <a:prstGeom prst="cloud">
            <a:avLst/>
          </a:prstGeom>
          <a:noFill/>
          <a:ln w="127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Cloud 4"/>
          <p:cNvSpPr/>
          <p:nvPr/>
        </p:nvSpPr>
        <p:spPr>
          <a:xfrm rot="1177763">
            <a:off x="775222" y="1255846"/>
            <a:ext cx="1349583" cy="963469"/>
          </a:xfrm>
          <a:prstGeom prst="cloud">
            <a:avLst/>
          </a:prstGeom>
          <a:noFill/>
          <a:ln w="127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Cloud 5"/>
          <p:cNvSpPr/>
          <p:nvPr/>
        </p:nvSpPr>
        <p:spPr>
          <a:xfrm rot="232188">
            <a:off x="4605406" y="1161006"/>
            <a:ext cx="1890917" cy="592476"/>
          </a:xfrm>
          <a:prstGeom prst="cloud">
            <a:avLst/>
          </a:prstGeom>
          <a:noFill/>
          <a:ln w="127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09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Adam Cahan</a:t>
            </a:r>
          </a:p>
          <a:p>
            <a:r>
              <a:rPr lang="en-US" dirty="0" smtClean="0"/>
              <a:t>Kristen Carter </a:t>
            </a:r>
          </a:p>
          <a:p>
            <a:r>
              <a:rPr lang="en-US" dirty="0" smtClean="0"/>
              <a:t>Jenny Franco</a:t>
            </a:r>
          </a:p>
          <a:p>
            <a:r>
              <a:rPr lang="en-US" dirty="0" smtClean="0"/>
              <a:t>Josh Gomez</a:t>
            </a:r>
          </a:p>
          <a:p>
            <a:r>
              <a:rPr lang="en-US" dirty="0" smtClean="0"/>
              <a:t>Susie Ley</a:t>
            </a:r>
          </a:p>
          <a:p>
            <a:r>
              <a:rPr lang="en-US" dirty="0" smtClean="0"/>
              <a:t>Lawrence </a:t>
            </a:r>
            <a:r>
              <a:rPr lang="en-US" dirty="0" err="1" smtClean="0"/>
              <a:t>Olliffe</a:t>
            </a:r>
            <a:endParaRPr lang="en-US" dirty="0" smtClean="0"/>
          </a:p>
          <a:p>
            <a:r>
              <a:rPr lang="en-US" dirty="0" err="1" smtClean="0"/>
              <a:t>Alyx</a:t>
            </a:r>
            <a:r>
              <a:rPr lang="en-US" dirty="0" smtClean="0"/>
              <a:t> Rossetti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96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ctrTitle" idx="4294967295"/>
          </p:nvPr>
        </p:nvSpPr>
        <p:spPr>
          <a:xfrm>
            <a:off x="1275149" y="1991850"/>
            <a:ext cx="65937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0" dirty="0"/>
              <a:t>Thanks!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subTitle" idx="4294967295"/>
          </p:nvPr>
        </p:nvSpPr>
        <p:spPr>
          <a:xfrm>
            <a:off x="1275150" y="3934274"/>
            <a:ext cx="6593700" cy="1209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/>
              <a:t>Any questions?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/>
              <a:t>You can find </a:t>
            </a:r>
            <a:r>
              <a:rPr lang="en-US" dirty="0" smtClean="0"/>
              <a:t>us</a:t>
            </a:r>
            <a:r>
              <a:rPr lang="en" dirty="0" smtClean="0"/>
              <a:t> </a:t>
            </a:r>
            <a:r>
              <a:rPr lang="en" dirty="0"/>
              <a:t>at </a:t>
            </a:r>
            <a:r>
              <a:rPr lang="en-US" dirty="0" smtClean="0"/>
              <a:t>acahan@getty.edu &amp; </a:t>
            </a:r>
            <a:r>
              <a:rPr lang="en" dirty="0" smtClean="0"/>
              <a:t>@</a:t>
            </a:r>
            <a:r>
              <a:rPr lang="en-US" dirty="0" err="1" smtClean="0"/>
              <a:t>susieley</a:t>
            </a:r>
            <a:r>
              <a:rPr lang="en-US" dirty="0" smtClean="0"/>
              <a:t> &amp; </a:t>
            </a:r>
            <a:r>
              <a:rPr lang="en-US" dirty="0" err="1" smtClean="0"/>
              <a:t>sley@getty.edu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1141578" y="381000"/>
            <a:ext cx="65985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 dirty="0" smtClean="0"/>
              <a:t>What is the Portal?</a:t>
            </a:r>
            <a:endParaRPr lang="en" sz="4800" dirty="0"/>
          </a:p>
        </p:txBody>
      </p:sp>
      <p:sp>
        <p:nvSpPr>
          <p:cNvPr id="4" name="Shape 82"/>
          <p:cNvSpPr txBox="1">
            <a:spLocks/>
          </p:cNvSpPr>
          <p:nvPr/>
        </p:nvSpPr>
        <p:spPr>
          <a:xfrm>
            <a:off x="2171290" y="1198607"/>
            <a:ext cx="4096775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 smtClean="0"/>
              <a:t>Authoritative </a:t>
            </a:r>
            <a:endParaRPr lang="en" sz="4000" dirty="0"/>
          </a:p>
        </p:txBody>
      </p:sp>
      <p:sp>
        <p:nvSpPr>
          <p:cNvPr id="6" name="Shape 82"/>
          <p:cNvSpPr txBox="1">
            <a:spLocks/>
          </p:cNvSpPr>
          <p:nvPr/>
        </p:nvSpPr>
        <p:spPr>
          <a:xfrm>
            <a:off x="726401" y="3564072"/>
            <a:ext cx="6562257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000" dirty="0" smtClean="0"/>
              <a:t>Everyone likes free stuff.</a:t>
            </a:r>
            <a:endParaRPr lang="en" sz="4000" dirty="0"/>
          </a:p>
        </p:txBody>
      </p:sp>
      <p:pic>
        <p:nvPicPr>
          <p:cNvPr id="2" name="Picture 1" descr="boo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305" y="2095800"/>
            <a:ext cx="1358230" cy="1358230"/>
          </a:xfrm>
          <a:prstGeom prst="rect">
            <a:avLst/>
          </a:prstGeom>
        </p:spPr>
      </p:pic>
      <p:pic>
        <p:nvPicPr>
          <p:cNvPr id="3" name="Picture 2" descr="m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9" y="2095800"/>
            <a:ext cx="2834590" cy="1202553"/>
          </a:xfrm>
          <a:prstGeom prst="rect">
            <a:avLst/>
          </a:prstGeom>
        </p:spPr>
      </p:pic>
      <p:pic>
        <p:nvPicPr>
          <p:cNvPr id="7" name="Picture 6" descr="okhan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86" y="1368322"/>
            <a:ext cx="463281" cy="463281"/>
          </a:xfrm>
          <a:prstGeom prst="rect">
            <a:avLst/>
          </a:prstGeom>
        </p:spPr>
      </p:pic>
      <p:pic>
        <p:nvPicPr>
          <p:cNvPr id="9" name="Picture 8" descr="thumbs_u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876" y="3776696"/>
            <a:ext cx="473705" cy="47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744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499806" y="362511"/>
            <a:ext cx="815258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Why throw it in the trash and begin from scratch?</a:t>
            </a:r>
            <a:endParaRPr lang="en" dirty="0"/>
          </a:p>
        </p:txBody>
      </p:sp>
      <p:pic>
        <p:nvPicPr>
          <p:cNvPr id="4" name="Picture 3" descr="trash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03" y="1843548"/>
            <a:ext cx="3763913" cy="258096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 idx="4294967295"/>
          </p:nvPr>
        </p:nvSpPr>
        <p:spPr>
          <a:xfrm>
            <a:off x="743155" y="1868947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7000" dirty="0" smtClean="0"/>
              <a:t>Maintainability</a:t>
            </a:r>
            <a:endParaRPr lang="en" sz="70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39290" y="337834"/>
            <a:ext cx="886542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 dirty="0" smtClean="0"/>
              <a:t>Limited documentation = frustration</a:t>
            </a:r>
            <a:endParaRPr lang="en" sz="4000" dirty="0"/>
          </a:p>
        </p:txBody>
      </p:sp>
      <p:pic>
        <p:nvPicPr>
          <p:cNvPr id="6" name="Picture 5" descr="Parks_and_Re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582" y="1638710"/>
            <a:ext cx="4406900" cy="2540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4294967295"/>
          </p:nvPr>
        </p:nvSpPr>
        <p:spPr>
          <a:xfrm>
            <a:off x="499808" y="0"/>
            <a:ext cx="3392128" cy="5143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 b="1" dirty="0" smtClean="0">
                <a:latin typeface="Montserrat"/>
                <a:ea typeface="Montserrat"/>
                <a:cs typeface="Montserrat"/>
                <a:sym typeface="Montserrat"/>
              </a:rPr>
              <a:t>Responsive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000" b="1" dirty="0" smtClean="0"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 sz="4000" dirty="0"/>
          </a:p>
        </p:txBody>
      </p:sp>
      <p:sp>
        <p:nvSpPr>
          <p:cNvPr id="7" name="Shape 151"/>
          <p:cNvSpPr/>
          <p:nvPr/>
        </p:nvSpPr>
        <p:spPr>
          <a:xfrm>
            <a:off x="4702150" y="1121819"/>
            <a:ext cx="3855147" cy="300127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" name="Picture 4" descr="Screen Shot 2016-02-29 at 4.54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65" y="1274903"/>
            <a:ext cx="3578295" cy="225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3073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4270526" y="623036"/>
            <a:ext cx="1881141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body" idx="4294967295"/>
          </p:nvPr>
        </p:nvSpPr>
        <p:spPr>
          <a:xfrm>
            <a:off x="491614" y="0"/>
            <a:ext cx="3318386" cy="5143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 b="1" dirty="0" smtClean="0">
                <a:latin typeface="Montserrat"/>
                <a:ea typeface="Montserrat"/>
                <a:cs typeface="Montserrat"/>
                <a:sym typeface="Montserrat"/>
              </a:rPr>
              <a:t>Responsive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000" b="1" dirty="0" smtClean="0"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 sz="4000" dirty="0"/>
          </a:p>
        </p:txBody>
      </p:sp>
      <p:pic>
        <p:nvPicPr>
          <p:cNvPr id="2" name="Picture 1" descr="old_Portal_iphone_screensh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625" y="1085618"/>
            <a:ext cx="1638943" cy="2915132"/>
          </a:xfrm>
          <a:prstGeom prst="rect">
            <a:avLst/>
          </a:prstGeom>
        </p:spPr>
      </p:pic>
      <p:pic>
        <p:nvPicPr>
          <p:cNvPr id="5" name="Picture 4" descr="eagle_with_glass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237" y="995489"/>
            <a:ext cx="1683323" cy="3164784"/>
          </a:xfrm>
          <a:prstGeom prst="rect">
            <a:avLst/>
          </a:prstGeom>
        </p:spPr>
      </p:pic>
      <p:pic>
        <p:nvPicPr>
          <p:cNvPr id="8" name="Picture 7" descr="transparent-red-no-circle-m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3" y="831396"/>
            <a:ext cx="3445264" cy="3410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4270526" y="623036"/>
            <a:ext cx="1881141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body" idx="4294967295"/>
          </p:nvPr>
        </p:nvSpPr>
        <p:spPr>
          <a:xfrm>
            <a:off x="499808" y="0"/>
            <a:ext cx="3392128" cy="51434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 b="1" dirty="0" smtClean="0">
                <a:latin typeface="Montserrat"/>
                <a:ea typeface="Montserrat"/>
                <a:cs typeface="Montserrat"/>
                <a:sym typeface="Montserrat"/>
              </a:rPr>
              <a:t>Responsive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000" b="1" dirty="0" smtClean="0"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 sz="4000" dirty="0"/>
          </a:p>
        </p:txBody>
      </p:sp>
      <p:pic>
        <p:nvPicPr>
          <p:cNvPr id="2" name="Picture 1" descr="old_Portal_iphone_screensh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625" y="1085618"/>
            <a:ext cx="1638943" cy="2915132"/>
          </a:xfrm>
          <a:prstGeom prst="rect">
            <a:avLst/>
          </a:prstGeom>
        </p:spPr>
      </p:pic>
      <p:sp>
        <p:nvSpPr>
          <p:cNvPr id="6" name="Shape 137"/>
          <p:cNvSpPr/>
          <p:nvPr/>
        </p:nvSpPr>
        <p:spPr>
          <a:xfrm>
            <a:off x="6733507" y="623036"/>
            <a:ext cx="1881141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 descr="GRI_Portal_Home_mobi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699" y="1121587"/>
            <a:ext cx="1615817" cy="287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0053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Kathar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7512</TotalTime>
  <Words>118</Words>
  <Application>Microsoft Macintosh PowerPoint</Application>
  <PresentationFormat>On-screen Show (16:9)</PresentationFormat>
  <Paragraphs>34</Paragraphs>
  <Slides>22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Katharine template</vt:lpstr>
      <vt:lpstr>Office Theme</vt:lpstr>
      <vt:lpstr>Getty Research Portal Reboot:</vt:lpstr>
      <vt:lpstr>What is the Portal?</vt:lpstr>
      <vt:lpstr>What is the Portal?</vt:lpstr>
      <vt:lpstr>Why throw it in the trash and begin from scratch?</vt:lpstr>
      <vt:lpstr>Maintainability</vt:lpstr>
      <vt:lpstr>Limited documentation = frustration</vt:lpstr>
      <vt:lpstr>PowerPoint Presentation</vt:lpstr>
      <vt:lpstr>PowerPoint Presentation</vt:lpstr>
      <vt:lpstr>PowerPoint Presentation</vt:lpstr>
      <vt:lpstr>What is AngularJS? What is Elasticsearch? Why use them?</vt:lpstr>
      <vt:lpstr>Two way data-binding</vt:lpstr>
      <vt:lpstr>madewithangular.com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Team!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Getty Research Portal Reboot:</dc:title>
  <cp:lastModifiedBy>Susan Ley</cp:lastModifiedBy>
  <cp:revision>38</cp:revision>
  <dcterms:modified xsi:type="dcterms:W3CDTF">2016-03-07T22:11:17Z</dcterms:modified>
</cp:coreProperties>
</file>